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322" r:id="rId2"/>
    <p:sldId id="334" r:id="rId3"/>
    <p:sldId id="259" r:id="rId4"/>
    <p:sldId id="344" r:id="rId5"/>
    <p:sldId id="321" r:id="rId6"/>
    <p:sldId id="343" r:id="rId7"/>
    <p:sldId id="335" r:id="rId8"/>
    <p:sldId id="294" r:id="rId9"/>
    <p:sldId id="296" r:id="rId10"/>
    <p:sldId id="336" r:id="rId11"/>
    <p:sldId id="337" r:id="rId12"/>
    <p:sldId id="339" r:id="rId13"/>
    <p:sldId id="338" r:id="rId14"/>
    <p:sldId id="340" r:id="rId15"/>
    <p:sldId id="341" r:id="rId16"/>
    <p:sldId id="342" r:id="rId17"/>
    <p:sldId id="323" r:id="rId18"/>
    <p:sldId id="325" r:id="rId19"/>
    <p:sldId id="326" r:id="rId20"/>
    <p:sldId id="327" r:id="rId21"/>
    <p:sldId id="328" r:id="rId22"/>
    <p:sldId id="345" r:id="rId23"/>
    <p:sldId id="346" r:id="rId24"/>
    <p:sldId id="324" r:id="rId25"/>
    <p:sldId id="347" r:id="rId26"/>
    <p:sldId id="348" r:id="rId27"/>
    <p:sldId id="349" r:id="rId28"/>
    <p:sldId id="297" r:id="rId29"/>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DM Sans" panose="020B0604020202020204" charset="0"/>
      <p:regular r:id="rId36"/>
      <p:bold r:id="rId37"/>
      <p:italic r:id="rId38"/>
      <p:boldItalic r:id="rId39"/>
    </p:embeddedFont>
    <p:embeddedFont>
      <p:font typeface="맑은 고딕" panose="020B0503020000020004" pitchFamily="34" charset="-127"/>
      <p:regular r:id="rId40"/>
      <p:bold r:id="rId41"/>
    </p:embeddedFont>
    <p:embeddedFont>
      <p:font typeface="Calibri Light" panose="020F0302020204030204" pitchFamily="34" charset="0"/>
      <p:regular r:id="rId42"/>
      <p:italic r:id="rId4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FF07"/>
    <a:srgbClr val="E2E2E2"/>
    <a:srgbClr val="F7C5DA"/>
    <a:srgbClr val="80C615"/>
    <a:srgbClr val="80BF54"/>
    <a:srgbClr val="80CD1A"/>
    <a:srgbClr val="7FC716"/>
    <a:srgbClr val="445C13"/>
    <a:srgbClr val="F4A75A"/>
    <a:srgbClr val="759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3" autoAdjust="0"/>
    <p:restoredTop sz="96582" autoAdjust="0"/>
  </p:normalViewPr>
  <p:slideViewPr>
    <p:cSldViewPr>
      <p:cViewPr varScale="1">
        <p:scale>
          <a:sx n="88" d="100"/>
          <a:sy n="88" d="100"/>
        </p:scale>
        <p:origin x="725" y="67"/>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2022-11-06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2022-11-06</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911424" y="1052736"/>
            <a:ext cx="554461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80C615"/>
                </a:solidFill>
                <a:latin typeface="+mj-lt"/>
                <a:ea typeface="맑은 고딕" pitchFamily="50" charset="-127"/>
              </a:defRPr>
            </a:lvl1pPr>
            <a:lvl2pPr algn="l">
              <a:buNone/>
              <a:defRPr sz="2000" i="1" baseline="0">
                <a:solidFill>
                  <a:srgbClr val="80C615"/>
                </a:solidFill>
                <a:latin typeface="+mj-lt"/>
                <a:ea typeface="맑은 고딕" pitchFamily="50" charset="-127"/>
              </a:defRPr>
            </a:lvl2pPr>
            <a:lvl3pPr algn="l">
              <a:buNone/>
              <a:defRPr sz="2000" i="1" baseline="0">
                <a:solidFill>
                  <a:srgbClr val="80C615"/>
                </a:solidFill>
                <a:latin typeface="+mj-lt"/>
                <a:ea typeface="맑은 고딕" pitchFamily="50" charset="-127"/>
              </a:defRPr>
            </a:lvl3pPr>
            <a:lvl4pPr algn="l">
              <a:buNone/>
              <a:defRPr sz="2000" i="1" baseline="0">
                <a:solidFill>
                  <a:srgbClr val="80C615"/>
                </a:solidFill>
                <a:latin typeface="+mj-lt"/>
                <a:ea typeface="맑은 고딕" pitchFamily="50" charset="-127"/>
              </a:defRPr>
            </a:lvl4pPr>
            <a:lvl5pPr algn="l">
              <a:buNone/>
              <a:defRPr sz="2000" i="1" baseline="0">
                <a:solidFill>
                  <a:srgbClr val="80C61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rgbClr val="80C615"/>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567608" y="2420888"/>
            <a:ext cx="7056784" cy="136783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in/miraehab/" TargetMode="External"/><Relationship Id="rId7" Type="http://schemas.openxmlformats.org/officeDocument/2006/relationships/hyperlink" Target="https://www.kaggle.com/miraehab" TargetMode="Externa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github.com/miraehab"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FIFA 23 </a:t>
            </a:r>
            <a:r>
              <a:rPr lang="en-US" altLang="ko-KR" dirty="0"/>
              <a:t/>
            </a:r>
            <a:br>
              <a:rPr lang="en-US" altLang="ko-KR" dirty="0"/>
            </a:br>
            <a:r>
              <a:rPr lang="en-US" altLang="ko-KR" b="1" dirty="0" smtClean="0">
                <a:solidFill>
                  <a:srgbClr val="80C615"/>
                </a:solidFill>
              </a:rPr>
              <a:t>ML Project</a:t>
            </a:r>
            <a:endParaRPr lang="ko-KR" altLang="en-US" dirty="0"/>
          </a:p>
        </p:txBody>
      </p:sp>
      <p:sp>
        <p:nvSpPr>
          <p:cNvPr id="14" name="직사각형 13"/>
          <p:cNvSpPr/>
          <p:nvPr/>
        </p:nvSpPr>
        <p:spPr>
          <a:xfrm>
            <a:off x="709461" y="3025289"/>
            <a:ext cx="3960440" cy="483765"/>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Dr. </a:t>
            </a:r>
            <a:r>
              <a:rPr lang="en-US" dirty="0" err="1">
                <a:solidFill>
                  <a:schemeClr val="bg1"/>
                </a:solidFill>
                <a:latin typeface="Times New Roman" panose="02020603050405020304" pitchFamily="18" charset="0"/>
                <a:ea typeface="DM Sans"/>
                <a:cs typeface="Times New Roman" panose="02020603050405020304" pitchFamily="18" charset="0"/>
                <a:sym typeface="DM Sans"/>
              </a:rPr>
              <a:t>Doaa</a:t>
            </a:r>
            <a:r>
              <a:rPr lang="en-US" dirty="0">
                <a:solidFill>
                  <a:schemeClr val="bg1"/>
                </a:solidFill>
                <a:latin typeface="Times New Roman" panose="02020603050405020304" pitchFamily="18" charset="0"/>
                <a:ea typeface="DM Sans"/>
                <a:cs typeface="Times New Roman" panose="02020603050405020304" pitchFamily="18" charset="0"/>
                <a:sym typeface="DM Sans"/>
              </a:rPr>
              <a:t> Mahmoud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05419" y="3546032"/>
            <a:ext cx="4392488" cy="523220"/>
          </a:xfrm>
          <a:prstGeom prst="rect">
            <a:avLst/>
          </a:prstGeom>
          <a:noFill/>
        </p:spPr>
        <p:txBody>
          <a:bodyPr wrap="square" rtlCol="0">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Eng. </a:t>
            </a:r>
            <a:r>
              <a:rPr lang="en-US" dirty="0">
                <a:solidFill>
                  <a:schemeClr val="bg1"/>
                </a:solidFill>
                <a:latin typeface="Times New Roman" panose="02020603050405020304" pitchFamily="18" charset="0"/>
                <a:cs typeface="Times New Roman" panose="02020603050405020304" pitchFamily="18" charset="0"/>
              </a:rPr>
              <a:t>Mohamed Abdullah</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3352" y="110152"/>
            <a:ext cx="10441920" cy="798568"/>
          </a:xfrm>
        </p:spPr>
        <p:txBody>
          <a:bodyPr>
            <a:normAutofit fontScale="90000"/>
          </a:bodyPr>
          <a:lstStyle/>
          <a:p>
            <a:r>
              <a:rPr lang="en-US" altLang="ko-KR" dirty="0"/>
              <a:t>How Height affects different factors like stamina, dribbling, pace, passing and </a:t>
            </a:r>
            <a:r>
              <a:rPr lang="en-US" altLang="ko-KR" dirty="0" err="1" smtClean="0"/>
              <a:t>HeadingAccuracy</a:t>
            </a:r>
            <a:r>
              <a:rPr lang="en-US" altLang="ko-KR" dirty="0" smtClean="0"/>
              <a:t> ?</a:t>
            </a:r>
            <a:endParaRPr lang="en-US" altLang="ko-KR" dirty="0"/>
          </a:p>
        </p:txBody>
      </p:sp>
      <p:pic>
        <p:nvPicPr>
          <p:cNvPr id="4" name="Picture 3"/>
          <p:cNvPicPr>
            <a:picLocks noChangeAspect="1"/>
          </p:cNvPicPr>
          <p:nvPr/>
        </p:nvPicPr>
        <p:blipFill>
          <a:blip r:embed="rId2"/>
          <a:stretch>
            <a:fillRect/>
          </a:stretch>
        </p:blipFill>
        <p:spPr>
          <a:xfrm>
            <a:off x="407368" y="1628800"/>
            <a:ext cx="6896100" cy="46805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7536038" y="2780928"/>
            <a:ext cx="4680520" cy="1631216"/>
          </a:xfrm>
          <a:prstGeom prst="rect">
            <a:avLst/>
          </a:prstGeom>
          <a:noFill/>
        </p:spPr>
        <p:txBody>
          <a:bodyPr wrap="square" rtlCol="0">
            <a:spAutoFit/>
          </a:bodyPr>
          <a:lstStyle/>
          <a:p>
            <a:r>
              <a:rPr lang="en-US" dirty="0" smtClean="0">
                <a:solidFill>
                  <a:srgbClr val="80C615"/>
                </a:solidFill>
                <a:latin typeface="+mj-lt"/>
              </a:rPr>
              <a:t>- As </a:t>
            </a:r>
            <a:r>
              <a:rPr lang="en-US" dirty="0">
                <a:solidFill>
                  <a:srgbClr val="80C615"/>
                </a:solidFill>
                <a:latin typeface="+mj-lt"/>
              </a:rPr>
              <a:t>height increases, features like stamina, dribbling, pace, passing </a:t>
            </a:r>
            <a:r>
              <a:rPr lang="en-US" dirty="0" smtClean="0">
                <a:solidFill>
                  <a:srgbClr val="80C615"/>
                </a:solidFill>
                <a:latin typeface="+mj-lt"/>
              </a:rPr>
              <a:t>decreases.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As height increases, features like Heading increase.</a:t>
            </a:r>
          </a:p>
        </p:txBody>
      </p:sp>
    </p:spTree>
    <p:extLst>
      <p:ext uri="{BB962C8B-B14F-4D97-AF65-F5344CB8AC3E}">
        <p14:creationId xmlns:p14="http://schemas.microsoft.com/office/powerpoint/2010/main" val="28448509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109163"/>
            <a:ext cx="11306016" cy="798568"/>
          </a:xfrm>
        </p:spPr>
        <p:txBody>
          <a:bodyPr>
            <a:normAutofit fontScale="90000"/>
          </a:bodyPr>
          <a:lstStyle/>
          <a:p>
            <a:r>
              <a:rPr lang="en-US" altLang="ko-KR" dirty="0"/>
              <a:t>Show if there is a relation between Wage and Overall of the Players</a:t>
            </a:r>
          </a:p>
        </p:txBody>
      </p:sp>
      <p:pic>
        <p:nvPicPr>
          <p:cNvPr id="4" name="Picture 3"/>
          <p:cNvPicPr>
            <a:picLocks noChangeAspect="1"/>
          </p:cNvPicPr>
          <p:nvPr/>
        </p:nvPicPr>
        <p:blipFill>
          <a:blip r:embed="rId2"/>
          <a:stretch>
            <a:fillRect/>
          </a:stretch>
        </p:blipFill>
        <p:spPr>
          <a:xfrm>
            <a:off x="2279576" y="1340768"/>
            <a:ext cx="8458200" cy="3514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839416" y="5289207"/>
            <a:ext cx="5760640" cy="707886"/>
          </a:xfrm>
          <a:prstGeom prst="rect">
            <a:avLst/>
          </a:prstGeom>
          <a:noFill/>
        </p:spPr>
        <p:txBody>
          <a:bodyPr wrap="square" rtlCol="0">
            <a:spAutoFit/>
          </a:bodyPr>
          <a:lstStyle/>
          <a:p>
            <a:r>
              <a:rPr lang="en-US" dirty="0">
                <a:solidFill>
                  <a:srgbClr val="80C615"/>
                </a:solidFill>
                <a:latin typeface="+mj-lt"/>
              </a:rPr>
              <a:t>As the Overall Rating Increase, the Wage of the Player Increases too.</a:t>
            </a:r>
          </a:p>
        </p:txBody>
      </p:sp>
    </p:spTree>
    <p:extLst>
      <p:ext uri="{BB962C8B-B14F-4D97-AF65-F5344CB8AC3E}">
        <p14:creationId xmlns:p14="http://schemas.microsoft.com/office/powerpoint/2010/main" val="38178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Show the top Fastest Players</a:t>
            </a:r>
            <a:endParaRPr lang="ko-KR" altLang="en-US" dirty="0"/>
          </a:p>
        </p:txBody>
      </p:sp>
      <p:pic>
        <p:nvPicPr>
          <p:cNvPr id="4" name="Picture 3"/>
          <p:cNvPicPr>
            <a:picLocks noChangeAspect="1"/>
          </p:cNvPicPr>
          <p:nvPr/>
        </p:nvPicPr>
        <p:blipFill>
          <a:blip r:embed="rId2"/>
          <a:stretch>
            <a:fillRect/>
          </a:stretch>
        </p:blipFill>
        <p:spPr>
          <a:xfrm>
            <a:off x="551384" y="1412776"/>
            <a:ext cx="8136904" cy="41044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53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585935" cy="798568"/>
          </a:xfrm>
        </p:spPr>
        <p:txBody>
          <a:bodyPr>
            <a:normAutofit fontScale="90000"/>
          </a:bodyPr>
          <a:lstStyle/>
          <a:p>
            <a:r>
              <a:rPr lang="en-US" altLang="ko-KR" dirty="0"/>
              <a:t>Determine if their is a relation between the Position of the </a:t>
            </a:r>
            <a:r>
              <a:rPr lang="en-US" altLang="ko-KR" dirty="0" smtClean="0"/>
              <a:t>Player and </a:t>
            </a:r>
            <a:r>
              <a:rPr lang="en-US" altLang="ko-KR" dirty="0"/>
              <a:t>his Wage and Value</a:t>
            </a:r>
          </a:p>
        </p:txBody>
      </p:sp>
      <p:pic>
        <p:nvPicPr>
          <p:cNvPr id="4" name="Picture 3"/>
          <p:cNvPicPr>
            <a:picLocks noChangeAspect="1"/>
          </p:cNvPicPr>
          <p:nvPr/>
        </p:nvPicPr>
        <p:blipFill>
          <a:blip r:embed="rId2"/>
          <a:stretch>
            <a:fillRect/>
          </a:stretch>
        </p:blipFill>
        <p:spPr>
          <a:xfrm>
            <a:off x="4295800" y="1124744"/>
            <a:ext cx="4680520" cy="26642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51384" y="3356992"/>
            <a:ext cx="4248472" cy="29523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303912" y="4437112"/>
            <a:ext cx="5760640" cy="1631216"/>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see that the Players in Positions LM, RM, RB, LWB, RWB got the lowest </a:t>
            </a:r>
            <a:r>
              <a:rPr lang="en-US" dirty="0" smtClean="0">
                <a:solidFill>
                  <a:srgbClr val="80C615"/>
                </a:solidFill>
                <a:latin typeface="+mj-lt"/>
              </a:rPr>
              <a:t>Wages.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And </a:t>
            </a:r>
            <a:r>
              <a:rPr lang="en-US" dirty="0">
                <a:solidFill>
                  <a:srgbClr val="80C615"/>
                </a:solidFill>
                <a:latin typeface="+mj-lt"/>
              </a:rPr>
              <a:t>the Players With Positions LB, RB, LWB, </a:t>
            </a:r>
            <a:r>
              <a:rPr lang="en-US" dirty="0" smtClean="0">
                <a:solidFill>
                  <a:srgbClr val="80C615"/>
                </a:solidFill>
                <a:latin typeface="+mj-lt"/>
              </a:rPr>
              <a:t>RWB, CF, RW </a:t>
            </a:r>
            <a:r>
              <a:rPr lang="en-US" dirty="0">
                <a:solidFill>
                  <a:srgbClr val="80C615"/>
                </a:solidFill>
                <a:latin typeface="+mj-lt"/>
              </a:rPr>
              <a:t>have the lowest Values.</a:t>
            </a:r>
          </a:p>
        </p:txBody>
      </p:sp>
    </p:spTree>
    <p:extLst>
      <p:ext uri="{BB962C8B-B14F-4D97-AF65-F5344CB8AC3E}">
        <p14:creationId xmlns:p14="http://schemas.microsoft.com/office/powerpoint/2010/main" val="3154402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001759" cy="798568"/>
          </a:xfrm>
        </p:spPr>
        <p:txBody>
          <a:bodyPr>
            <a:normAutofit fontScale="90000"/>
          </a:bodyPr>
          <a:lstStyle/>
          <a:p>
            <a:r>
              <a:rPr lang="en-US" altLang="ko-KR" dirty="0"/>
              <a:t>See the Nationality of the Players that got the highest Wages</a:t>
            </a:r>
          </a:p>
        </p:txBody>
      </p:sp>
      <p:pic>
        <p:nvPicPr>
          <p:cNvPr id="4" name="Picture 3"/>
          <p:cNvPicPr>
            <a:picLocks noChangeAspect="1"/>
          </p:cNvPicPr>
          <p:nvPr/>
        </p:nvPicPr>
        <p:blipFill>
          <a:blip r:embed="rId2"/>
          <a:stretch>
            <a:fillRect/>
          </a:stretch>
        </p:blipFill>
        <p:spPr>
          <a:xfrm>
            <a:off x="4583832" y="1556792"/>
            <a:ext cx="7272807" cy="3824635"/>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19336" y="4149080"/>
            <a:ext cx="4248471" cy="1015663"/>
          </a:xfrm>
          <a:prstGeom prst="rect">
            <a:avLst/>
          </a:prstGeom>
          <a:noFill/>
        </p:spPr>
        <p:txBody>
          <a:bodyPr wrap="square" rtlCol="0">
            <a:spAutoFit/>
          </a:bodyPr>
          <a:lstStyle/>
          <a:p>
            <a:r>
              <a:rPr lang="en-US" dirty="0">
                <a:solidFill>
                  <a:srgbClr val="80C615"/>
                </a:solidFill>
                <a:latin typeface="+mj-lt"/>
              </a:rPr>
              <a:t>So we can deduce that the Players that got the Maximum Wage are from Brazil, France, England and Spain.</a:t>
            </a:r>
          </a:p>
        </p:txBody>
      </p:sp>
    </p:spTree>
    <p:extLst>
      <p:ext uri="{BB962C8B-B14F-4D97-AF65-F5344CB8AC3E}">
        <p14:creationId xmlns:p14="http://schemas.microsoft.com/office/powerpoint/2010/main" val="3259921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8857743" cy="798568"/>
          </a:xfrm>
        </p:spPr>
        <p:txBody>
          <a:bodyPr>
            <a:normAutofit fontScale="90000"/>
          </a:bodyPr>
          <a:lstStyle/>
          <a:p>
            <a:r>
              <a:rPr lang="en-US" altLang="ko-KR" dirty="0"/>
              <a:t>Show the effect of the Age on the Potential of the Players</a:t>
            </a:r>
            <a:endParaRPr lang="ko-KR" altLang="en-US" dirty="0"/>
          </a:p>
        </p:txBody>
      </p:sp>
      <p:pic>
        <p:nvPicPr>
          <p:cNvPr id="4" name="Picture 3"/>
          <p:cNvPicPr>
            <a:picLocks noChangeAspect="1"/>
          </p:cNvPicPr>
          <p:nvPr/>
        </p:nvPicPr>
        <p:blipFill>
          <a:blip r:embed="rId2"/>
          <a:stretch>
            <a:fillRect/>
          </a:stretch>
        </p:blipFill>
        <p:spPr>
          <a:xfrm>
            <a:off x="2063552" y="2852936"/>
            <a:ext cx="6192688" cy="32205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2351584" y="1556792"/>
            <a:ext cx="5616624" cy="720080"/>
          </a:xfrm>
          <a:prstGeom prst="rect">
            <a:avLst/>
          </a:prstGeom>
          <a:noFill/>
        </p:spPr>
        <p:txBody>
          <a:bodyPr wrap="square" rtlCol="0">
            <a:spAutoFit/>
          </a:bodyPr>
          <a:lstStyle/>
          <a:p>
            <a:r>
              <a:rPr lang="en-US" dirty="0">
                <a:solidFill>
                  <a:srgbClr val="80C615"/>
                </a:solidFill>
                <a:latin typeface="+mj-lt"/>
              </a:rPr>
              <a:t>While the Age Increases the Potential of the Player Decreases.</a:t>
            </a:r>
          </a:p>
        </p:txBody>
      </p:sp>
    </p:spTree>
    <p:extLst>
      <p:ext uri="{BB962C8B-B14F-4D97-AF65-F5344CB8AC3E}">
        <p14:creationId xmlns:p14="http://schemas.microsoft.com/office/powerpoint/2010/main" val="2437205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View the Top 50 Players and their Clubs</a:t>
            </a:r>
          </a:p>
        </p:txBody>
      </p:sp>
      <p:pic>
        <p:nvPicPr>
          <p:cNvPr id="4" name="Picture 3"/>
          <p:cNvPicPr>
            <a:picLocks noChangeAspect="1"/>
          </p:cNvPicPr>
          <p:nvPr/>
        </p:nvPicPr>
        <p:blipFill>
          <a:blip r:embed="rId2"/>
          <a:stretch>
            <a:fillRect/>
          </a:stretch>
        </p:blipFill>
        <p:spPr>
          <a:xfrm>
            <a:off x="262593" y="1268760"/>
            <a:ext cx="6896100" cy="42079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stretch>
            <a:fillRect/>
          </a:stretch>
        </p:blipFill>
        <p:spPr>
          <a:xfrm>
            <a:off x="7155447" y="1340768"/>
            <a:ext cx="4701193" cy="3672408"/>
          </a:xfrm>
          <a:prstGeom prst="rect">
            <a:avLst/>
          </a:prstGeom>
          <a:ln>
            <a:noFill/>
          </a:ln>
          <a:effectLst>
            <a:outerShdw blurRad="190500" algn="tl" rotWithShape="0">
              <a:srgbClr val="000000">
                <a:alpha val="70000"/>
              </a:srgbClr>
            </a:outerShdw>
          </a:effectLst>
        </p:spPr>
      </p:pic>
      <p:sp>
        <p:nvSpPr>
          <p:cNvPr id="7" name="TextBox 6"/>
          <p:cNvSpPr txBox="1"/>
          <p:nvPr/>
        </p:nvSpPr>
        <p:spPr>
          <a:xfrm>
            <a:off x="2999656" y="5476748"/>
            <a:ext cx="7488832" cy="1323439"/>
          </a:xfrm>
          <a:prstGeom prst="rect">
            <a:avLst/>
          </a:prstGeom>
          <a:noFill/>
        </p:spPr>
        <p:txBody>
          <a:bodyPr wrap="square" rtlCol="0">
            <a:spAutoFit/>
          </a:bodyPr>
          <a:lstStyle/>
          <a:p>
            <a:r>
              <a:rPr lang="en-US" dirty="0" smtClean="0">
                <a:solidFill>
                  <a:srgbClr val="80C615"/>
                </a:solidFill>
                <a:latin typeface="+mj-lt"/>
              </a:rPr>
              <a:t>- Paris </a:t>
            </a:r>
            <a:r>
              <a:rPr lang="en-US" dirty="0">
                <a:solidFill>
                  <a:srgbClr val="80C615"/>
                </a:solidFill>
                <a:latin typeface="+mj-lt"/>
              </a:rPr>
              <a:t>Saint-</a:t>
            </a:r>
            <a:r>
              <a:rPr lang="en-US" dirty="0" err="1">
                <a:solidFill>
                  <a:srgbClr val="80C615"/>
                </a:solidFill>
                <a:latin typeface="+mj-lt"/>
              </a:rPr>
              <a:t>Germainand</a:t>
            </a:r>
            <a:r>
              <a:rPr lang="en-US" dirty="0">
                <a:solidFill>
                  <a:srgbClr val="80C615"/>
                </a:solidFill>
                <a:latin typeface="+mj-lt"/>
              </a:rPr>
              <a:t> </a:t>
            </a:r>
            <a:r>
              <a:rPr lang="en-US" dirty="0" err="1">
                <a:solidFill>
                  <a:srgbClr val="80C615"/>
                </a:solidFill>
                <a:latin typeface="+mj-lt"/>
              </a:rPr>
              <a:t>Machester</a:t>
            </a:r>
            <a:r>
              <a:rPr lang="en-US" dirty="0">
                <a:solidFill>
                  <a:srgbClr val="80C615"/>
                </a:solidFill>
                <a:latin typeface="+mj-lt"/>
              </a:rPr>
              <a:t> City have the maximum top Players </a:t>
            </a:r>
            <a:r>
              <a:rPr lang="en-US" dirty="0" smtClean="0">
                <a:solidFill>
                  <a:srgbClr val="80C615"/>
                </a:solidFill>
                <a:latin typeface="+mj-lt"/>
              </a:rPr>
              <a:t>numbers</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Liverpool and Real Madrid have the second Maximum top </a:t>
            </a:r>
            <a:r>
              <a:rPr lang="en-US" dirty="0" smtClean="0">
                <a:solidFill>
                  <a:srgbClr val="80C615"/>
                </a:solidFill>
                <a:latin typeface="+mj-lt"/>
              </a:rPr>
              <a:t>Players       </a:t>
            </a:r>
            <a:r>
              <a:rPr lang="en-US" dirty="0">
                <a:solidFill>
                  <a:srgbClr val="80C615"/>
                </a:solidFill>
                <a:latin typeface="+mj-lt"/>
              </a:rPr>
              <a:t>numbers.</a:t>
            </a:r>
          </a:p>
        </p:txBody>
      </p:sp>
    </p:spTree>
    <p:extLst>
      <p:ext uri="{BB962C8B-B14F-4D97-AF65-F5344CB8AC3E}">
        <p14:creationId xmlns:p14="http://schemas.microsoft.com/office/powerpoint/2010/main" val="18217337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68551" cy="1638990"/>
            <a:chOff x="2279576" y="1052736"/>
            <a:chExt cx="4968551" cy="1347759"/>
          </a:xfrm>
        </p:grpSpPr>
        <p:sp>
          <p:nvSpPr>
            <p:cNvPr id="2" name="Text Box 4"/>
            <p:cNvSpPr txBox="1">
              <a:spLocks noChangeArrowheads="1"/>
            </p:cNvSpPr>
            <p:nvPr/>
          </p:nvSpPr>
          <p:spPr bwMode="auto">
            <a:xfrm>
              <a:off x="2279576" y="1052736"/>
              <a:ext cx="718544" cy="4807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04</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736304"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Preprocessing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000385"/>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Steps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279576" y="2780928"/>
            <a:ext cx="3744416" cy="2308302"/>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missing </a:t>
            </a:r>
            <a:r>
              <a:rPr kumimoji="1" lang="en-US" altLang="ko-KR" sz="1800" dirty="0" smtClean="0">
                <a:solidFill>
                  <a:schemeClr val="bg1"/>
                </a:solidFill>
                <a:latin typeface="+mj-lt"/>
                <a:ea typeface="맑은 고딕" panose="020B0503020000020004" pitchFamily="50" charset="-127"/>
                <a:cs typeface="굴림" pitchFamily="50" charset="-127"/>
              </a:rPr>
              <a:t>values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Categorical </a:t>
            </a:r>
            <a:r>
              <a:rPr kumimoji="1" lang="en-US" altLang="ko-KR" sz="1800" dirty="0" smtClean="0">
                <a:solidFill>
                  <a:schemeClr val="bg1"/>
                </a:solidFill>
                <a:latin typeface="+mj-lt"/>
                <a:ea typeface="맑은 고딕" panose="020B0503020000020004" pitchFamily="50" charset="-127"/>
                <a:cs typeface="굴림" pitchFamily="50" charset="-127"/>
              </a:rPr>
              <a:t>Columns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Imbalanced </a:t>
            </a:r>
            <a:r>
              <a:rPr kumimoji="1" lang="en-US" altLang="ko-KR" sz="1800" dirty="0" smtClean="0">
                <a:solidFill>
                  <a:schemeClr val="bg1"/>
                </a:solidFill>
                <a:latin typeface="+mj-lt"/>
                <a:ea typeface="맑은 고딕" panose="020B0503020000020004" pitchFamily="50" charset="-127"/>
                <a:cs typeface="굴림" pitchFamily="50" charset="-127"/>
              </a:rPr>
              <a:t>Data</a:t>
            </a: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Feature Scaling</a:t>
            </a:r>
          </a:p>
        </p:txBody>
      </p:sp>
    </p:spTree>
    <p:extLst>
      <p:ext uri="{BB962C8B-B14F-4D97-AF65-F5344CB8AC3E}">
        <p14:creationId xmlns:p14="http://schemas.microsoft.com/office/powerpoint/2010/main" val="70406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Handle the Imbalanced Data</a:t>
            </a:r>
          </a:p>
        </p:txBody>
      </p:sp>
      <p:pic>
        <p:nvPicPr>
          <p:cNvPr id="4" name="Picture 3"/>
          <p:cNvPicPr>
            <a:picLocks noChangeAspect="1"/>
          </p:cNvPicPr>
          <p:nvPr/>
        </p:nvPicPr>
        <p:blipFill>
          <a:blip r:embed="rId2"/>
          <a:stretch>
            <a:fillRect/>
          </a:stretch>
        </p:blipFill>
        <p:spPr>
          <a:xfrm>
            <a:off x="623392" y="1340768"/>
            <a:ext cx="4583584" cy="255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447928" y="1439065"/>
            <a:ext cx="4824536" cy="707886"/>
          </a:xfrm>
          <a:prstGeom prst="rect">
            <a:avLst/>
          </a:prstGeom>
          <a:noFill/>
        </p:spPr>
        <p:txBody>
          <a:bodyPr wrap="square" rtlCol="0">
            <a:spAutoFit/>
          </a:bodyPr>
          <a:lstStyle/>
          <a:p>
            <a:r>
              <a:rPr lang="en-US" dirty="0" smtClean="0">
                <a:solidFill>
                  <a:srgbClr val="80C615"/>
                </a:solidFill>
                <a:latin typeface="+mj-lt"/>
              </a:rPr>
              <a:t>As We can see Here the Data is Imbalanced so we need to fix this issue. </a:t>
            </a:r>
            <a:endParaRPr lang="en-US" dirty="0">
              <a:solidFill>
                <a:srgbClr val="80C615"/>
              </a:solidFill>
              <a:latin typeface="+mj-lt"/>
            </a:endParaRPr>
          </a:p>
        </p:txBody>
      </p:sp>
      <p:pic>
        <p:nvPicPr>
          <p:cNvPr id="7" name="Picture 6"/>
          <p:cNvPicPr>
            <a:picLocks noChangeAspect="1"/>
          </p:cNvPicPr>
          <p:nvPr/>
        </p:nvPicPr>
        <p:blipFill>
          <a:blip r:embed="rId3"/>
          <a:stretch>
            <a:fillRect/>
          </a:stretch>
        </p:blipFill>
        <p:spPr>
          <a:xfrm>
            <a:off x="5663952" y="3573016"/>
            <a:ext cx="4608512" cy="2902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055440" y="4797152"/>
            <a:ext cx="4464496" cy="707886"/>
          </a:xfrm>
          <a:prstGeom prst="rect">
            <a:avLst/>
          </a:prstGeom>
          <a:noFill/>
        </p:spPr>
        <p:txBody>
          <a:bodyPr wrap="square" rtlCol="0">
            <a:spAutoFit/>
          </a:bodyPr>
          <a:lstStyle/>
          <a:p>
            <a:r>
              <a:rPr lang="en-US" dirty="0" smtClean="0">
                <a:solidFill>
                  <a:srgbClr val="80C615"/>
                </a:solidFill>
                <a:latin typeface="+mj-lt"/>
              </a:rPr>
              <a:t>Used the SMOTE method to Balance the Training Data</a:t>
            </a:r>
            <a:endParaRPr lang="en-US" dirty="0">
              <a:solidFill>
                <a:srgbClr val="80C615"/>
              </a:solidFill>
              <a:latin typeface="+mj-lt"/>
            </a:endParaRPr>
          </a:p>
        </p:txBody>
      </p:sp>
    </p:spTree>
    <p:extLst>
      <p:ext uri="{BB962C8B-B14F-4D97-AF65-F5344CB8AC3E}">
        <p14:creationId xmlns:p14="http://schemas.microsoft.com/office/powerpoint/2010/main" val="23368417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76715" cy="1104972"/>
            <a:chOff x="2279576" y="1052736"/>
            <a:chExt cx="4976715" cy="110497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05</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Modeling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87740" y="1896098"/>
              <a:ext cx="4968551" cy="261610"/>
            </a:xfrm>
            <a:prstGeom prst="rect">
              <a:avLst/>
            </a:prstGeom>
          </p:spPr>
          <p:txBody>
            <a:bodyPr wrap="square">
              <a:spAutoFit/>
            </a:bodyPr>
            <a:lstStyle/>
            <a:p>
              <a:pPr lvl="0">
                <a:defRPr/>
              </a:pPr>
              <a:endParaRPr lang="en-US" altLang="ko-KR" sz="1100"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1775520" y="2492896"/>
            <a:ext cx="9289032" cy="1200306"/>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fontAlgn="base">
              <a:lnSpc>
                <a:spcPct val="200000"/>
              </a:lnSpc>
              <a:spcBef>
                <a:spcPct val="0"/>
              </a:spcBef>
              <a:spcAft>
                <a:spcPct val="0"/>
              </a:spcAft>
              <a:buAutoNum type="alphaUcPeriod"/>
            </a:pPr>
            <a:r>
              <a:rPr kumimoji="1" lang="en-US" altLang="ko-KR" sz="1800" b="1" dirty="0" smtClean="0">
                <a:solidFill>
                  <a:schemeClr val="bg1"/>
                </a:solidFill>
                <a:latin typeface="+mj-lt"/>
                <a:ea typeface="맑은 고딕" panose="020B0503020000020004" pitchFamily="50" charset="-127"/>
                <a:cs typeface="굴림" pitchFamily="50" charset="-127"/>
              </a:rPr>
              <a:t>Predict </a:t>
            </a:r>
            <a:r>
              <a:rPr kumimoji="1" lang="en-US" altLang="ko-KR" sz="1800" b="1" dirty="0">
                <a:solidFill>
                  <a:schemeClr val="bg1"/>
                </a:solidFill>
                <a:latin typeface="+mj-lt"/>
                <a:ea typeface="맑은 고딕" panose="020B0503020000020004" pitchFamily="50" charset="-127"/>
                <a:cs typeface="굴림" pitchFamily="50" charset="-127"/>
              </a:rPr>
              <a:t>the Position of the Player Using 8 </a:t>
            </a:r>
            <a:r>
              <a:rPr kumimoji="1" lang="en-US" altLang="ko-KR" sz="1800" b="1" dirty="0" smtClean="0">
                <a:solidFill>
                  <a:schemeClr val="bg1"/>
                </a:solidFill>
                <a:latin typeface="+mj-lt"/>
                <a:ea typeface="맑은 고딕" panose="020B0503020000020004" pitchFamily="50" charset="-127"/>
                <a:cs typeface="굴림" pitchFamily="50" charset="-127"/>
              </a:rPr>
              <a:t>Classification Algorithms</a:t>
            </a:r>
          </a:p>
          <a:p>
            <a:pPr fontAlgn="base">
              <a:lnSpc>
                <a:spcPct val="200000"/>
              </a:lnSpc>
              <a:spcBef>
                <a:spcPct val="0"/>
              </a:spcBef>
              <a:spcAft>
                <a:spcPct val="0"/>
              </a:spcAft>
            </a:pPr>
            <a:r>
              <a:rPr kumimoji="1" lang="en-US" altLang="ko-KR" sz="1800" b="1" dirty="0">
                <a:solidFill>
                  <a:schemeClr val="bg1"/>
                </a:solidFill>
                <a:latin typeface="+mj-lt"/>
                <a:ea typeface="맑은 고딕" panose="020B0503020000020004" pitchFamily="50" charset="-127"/>
                <a:cs typeface="굴림" pitchFamily="50" charset="-127"/>
              </a:rPr>
              <a:t>B. Group the Players in Clusters Based on their Similarities Using 4 Clustering </a:t>
            </a:r>
            <a:r>
              <a:rPr kumimoji="1" lang="en-US" altLang="ko-KR" sz="1800" b="1" dirty="0" smtClean="0">
                <a:solidFill>
                  <a:schemeClr val="bg1"/>
                </a:solidFill>
                <a:latin typeface="+mj-lt"/>
                <a:ea typeface="맑은 고딕" panose="020B0503020000020004" pitchFamily="50" charset="-127"/>
                <a:cs typeface="굴림" pitchFamily="50" charset="-127"/>
              </a:rPr>
              <a:t>Algorithms</a:t>
            </a:r>
          </a:p>
        </p:txBody>
      </p:sp>
    </p:spTree>
    <p:extLst>
      <p:ext uri="{BB962C8B-B14F-4D97-AF65-F5344CB8AC3E}">
        <p14:creationId xmlns:p14="http://schemas.microsoft.com/office/powerpoint/2010/main" val="27419776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water, outdoor, person&#10;&#10;Description automatically generated">
            <a:extLst>
              <a:ext uri="{FF2B5EF4-FFF2-40B4-BE49-F238E27FC236}">
                <a16:creationId xmlns:a16="http://schemas.microsoft.com/office/drawing/2014/main" xmlns="" id="{A2314BBC-8434-078F-12FC-293B27F2BB01}"/>
              </a:ext>
            </a:extLst>
          </p:cNvPr>
          <p:cNvPicPr>
            <a:picLocks noChangeAspect="1"/>
          </p:cNvPicPr>
          <p:nvPr/>
        </p:nvPicPr>
        <p:blipFill>
          <a:blip r:embed="rId2"/>
          <a:stretch>
            <a:fillRect/>
          </a:stretch>
        </p:blipFill>
        <p:spPr>
          <a:xfrm>
            <a:off x="2351584" y="1340768"/>
            <a:ext cx="3240360" cy="3006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4871864" y="188640"/>
            <a:ext cx="4968552" cy="646331"/>
          </a:xfrm>
          <a:prstGeom prst="rect">
            <a:avLst/>
          </a:prstGeom>
          <a:noFill/>
        </p:spPr>
        <p:txBody>
          <a:bodyPr wrap="square" rtlCol="0">
            <a:spAutoFit/>
          </a:bodyPr>
          <a:lstStyle/>
          <a:p>
            <a:r>
              <a:rPr lang="en-US" sz="3600" b="1" dirty="0" smtClean="0">
                <a:solidFill>
                  <a:schemeClr val="bg1"/>
                </a:solidFill>
              </a:rPr>
              <a:t>Presented By: </a:t>
            </a:r>
            <a:endParaRPr lang="en-US" sz="3600" b="1" dirty="0">
              <a:solidFill>
                <a:schemeClr val="bg1"/>
              </a:solidFill>
            </a:endParaRPr>
          </a:p>
        </p:txBody>
      </p:sp>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070" y="1628800"/>
            <a:ext cx="936104" cy="792088"/>
          </a:xfrm>
          <a:prstGeom prst="rect">
            <a:avLst/>
          </a:prstGeom>
        </p:spPr>
      </p:pic>
      <p:sp>
        <p:nvSpPr>
          <p:cNvPr id="10" name="TextBox 9"/>
          <p:cNvSpPr txBox="1"/>
          <p:nvPr/>
        </p:nvSpPr>
        <p:spPr>
          <a:xfrm>
            <a:off x="3071664" y="4437112"/>
            <a:ext cx="4798247" cy="523220"/>
          </a:xfrm>
          <a:prstGeom prst="rect">
            <a:avLst/>
          </a:prstGeom>
          <a:noFill/>
        </p:spPr>
        <p:txBody>
          <a:bodyPr wrap="square" rtlCol="0">
            <a:spAutoFit/>
          </a:bodyPr>
          <a:lstStyle/>
          <a:p>
            <a:r>
              <a:rPr lang="en-US" sz="2800" b="1" dirty="0" smtClean="0">
                <a:solidFill>
                  <a:schemeClr val="bg1"/>
                </a:solidFill>
              </a:rPr>
              <a:t>Mira Ehab</a:t>
            </a:r>
            <a:endParaRPr lang="en-US" sz="2800" b="1" dirty="0">
              <a:solidFill>
                <a:schemeClr val="bg1"/>
              </a:solidFill>
            </a:endParaRPr>
          </a:p>
        </p:txBody>
      </p:sp>
      <p:sp>
        <p:nvSpPr>
          <p:cNvPr id="11" name="TextBox 10"/>
          <p:cNvSpPr txBox="1"/>
          <p:nvPr/>
        </p:nvSpPr>
        <p:spPr>
          <a:xfrm>
            <a:off x="7356140" y="1763234"/>
            <a:ext cx="2016224" cy="523220"/>
          </a:xfrm>
          <a:prstGeom prst="rect">
            <a:avLst/>
          </a:prstGeom>
          <a:noFill/>
        </p:spPr>
        <p:txBody>
          <a:bodyPr wrap="square" rtlCol="0">
            <a:spAutoFit/>
          </a:bodyPr>
          <a:lstStyle/>
          <a:p>
            <a:r>
              <a:rPr lang="en-US" sz="2800" b="1" dirty="0" smtClean="0">
                <a:solidFill>
                  <a:schemeClr val="bg1"/>
                </a:solidFill>
              </a:rPr>
              <a:t>LinkedIn</a:t>
            </a:r>
            <a:endParaRPr lang="en-US" sz="2800" b="1" dirty="0">
              <a:solidFill>
                <a:schemeClr val="bg1"/>
              </a:solidFill>
            </a:endParaRPr>
          </a:p>
        </p:txBody>
      </p:sp>
      <p:pic>
        <p:nvPicPr>
          <p:cNvPr id="12" name="Picture 11">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598" y="2660778"/>
            <a:ext cx="763049" cy="720000"/>
          </a:xfrm>
          <a:prstGeom prst="rect">
            <a:avLst/>
          </a:prstGeom>
        </p:spPr>
      </p:pic>
      <p:sp>
        <p:nvSpPr>
          <p:cNvPr id="14" name="TextBox 13"/>
          <p:cNvSpPr txBox="1"/>
          <p:nvPr/>
        </p:nvSpPr>
        <p:spPr>
          <a:xfrm>
            <a:off x="7374463" y="2759168"/>
            <a:ext cx="2016224" cy="523220"/>
          </a:xfrm>
          <a:prstGeom prst="rect">
            <a:avLst/>
          </a:prstGeom>
          <a:noFill/>
        </p:spPr>
        <p:txBody>
          <a:bodyPr wrap="square" rtlCol="0">
            <a:spAutoFit/>
          </a:bodyPr>
          <a:lstStyle/>
          <a:p>
            <a:r>
              <a:rPr lang="en-US" sz="2800" b="1" dirty="0" err="1" smtClean="0">
                <a:solidFill>
                  <a:schemeClr val="bg1"/>
                </a:solidFill>
              </a:rPr>
              <a:t>Github</a:t>
            </a:r>
            <a:endParaRPr lang="en-US" sz="2800" b="1" dirty="0">
              <a:solidFill>
                <a:schemeClr val="bg1"/>
              </a:solidFill>
            </a:endParaRPr>
          </a:p>
        </p:txBody>
      </p:sp>
      <p:pic>
        <p:nvPicPr>
          <p:cNvPr id="15" name="Picture 1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017" y="3772549"/>
            <a:ext cx="733630" cy="587612"/>
          </a:xfrm>
          <a:prstGeom prst="rect">
            <a:avLst/>
          </a:prstGeom>
        </p:spPr>
      </p:pic>
      <p:sp>
        <p:nvSpPr>
          <p:cNvPr id="16" name="TextBox 15"/>
          <p:cNvSpPr txBox="1"/>
          <p:nvPr/>
        </p:nvSpPr>
        <p:spPr>
          <a:xfrm>
            <a:off x="7356140" y="3809058"/>
            <a:ext cx="2016224" cy="523220"/>
          </a:xfrm>
          <a:prstGeom prst="rect">
            <a:avLst/>
          </a:prstGeom>
          <a:noFill/>
        </p:spPr>
        <p:txBody>
          <a:bodyPr wrap="square" rtlCol="0">
            <a:spAutoFit/>
          </a:bodyPr>
          <a:lstStyle/>
          <a:p>
            <a:r>
              <a:rPr lang="en-US" sz="2800" b="1" dirty="0" err="1" smtClean="0">
                <a:solidFill>
                  <a:schemeClr val="bg1"/>
                </a:solidFill>
              </a:rPr>
              <a:t>Kaggle</a:t>
            </a:r>
            <a:endParaRPr lang="en-US" sz="2800" b="1" dirty="0">
              <a:solidFill>
                <a:schemeClr val="bg1"/>
              </a:solidFill>
            </a:endParaRPr>
          </a:p>
        </p:txBody>
      </p:sp>
    </p:spTree>
    <p:extLst>
      <p:ext uri="{BB962C8B-B14F-4D97-AF65-F5344CB8AC3E}">
        <p14:creationId xmlns:p14="http://schemas.microsoft.com/office/powerpoint/2010/main" val="5565527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marL="342900" indent="-342900" fontAlgn="base">
              <a:lnSpc>
                <a:spcPct val="200000"/>
              </a:lnSpc>
              <a:spcAft>
                <a:spcPct val="0"/>
              </a:spcAft>
              <a:buAutoNum type="alphaUcPeriod"/>
            </a:pPr>
            <a:r>
              <a:rPr kumimoji="1" lang="en-US" altLang="ko-KR" dirty="0">
                <a:cs typeface="굴림" pitchFamily="50" charset="-127"/>
              </a:rPr>
              <a:t>Predict the Position of the </a:t>
            </a:r>
            <a:r>
              <a:rPr kumimoji="1" lang="en-US" altLang="ko-KR" dirty="0" smtClean="0">
                <a:cs typeface="굴림" pitchFamily="50" charset="-127"/>
              </a:rPr>
              <a:t>Player</a:t>
            </a:r>
            <a:endParaRPr kumimoji="1" lang="en-US" altLang="ko-KR" dirty="0">
              <a:cs typeface="굴림" pitchFamily="50" charset="-127"/>
            </a:endParaRPr>
          </a:p>
        </p:txBody>
      </p:sp>
      <p:pic>
        <p:nvPicPr>
          <p:cNvPr id="4" name="Picture 4">
            <a:extLst>
              <a:ext uri="{FF2B5EF4-FFF2-40B4-BE49-F238E27FC236}">
                <a16:creationId xmlns="" xmlns:a16="http://schemas.microsoft.com/office/drawing/2014/main" id="{75D30CC4-17F5-8E5D-1C1C-009DCB1B2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7" y="1719972"/>
            <a:ext cx="5588391" cy="43733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505665" y="4005064"/>
            <a:ext cx="1489869" cy="86409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431704" y="4869160"/>
            <a:ext cx="1557070"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sp>
        <p:nvSpPr>
          <p:cNvPr id="8" name="TextBox 7"/>
          <p:cNvSpPr txBox="1"/>
          <p:nvPr/>
        </p:nvSpPr>
        <p:spPr>
          <a:xfrm>
            <a:off x="6528048" y="1196752"/>
            <a:ext cx="3168352" cy="523220"/>
          </a:xfrm>
          <a:prstGeom prst="rect">
            <a:avLst/>
          </a:prstGeom>
          <a:noFill/>
        </p:spPr>
        <p:txBody>
          <a:bodyPr wrap="square" rtlCol="0">
            <a:spAutoFit/>
          </a:bodyPr>
          <a:lstStyle/>
          <a:p>
            <a:r>
              <a:rPr lang="en-US" sz="2800" dirty="0" smtClean="0">
                <a:latin typeface="+mj-lt"/>
              </a:rPr>
              <a:t>Positions Predicted:</a:t>
            </a:r>
            <a:endParaRPr lang="en-US" sz="2800" dirty="0">
              <a:latin typeface="+mj-lt"/>
            </a:endParaRPr>
          </a:p>
        </p:txBody>
      </p:sp>
      <p:sp>
        <p:nvSpPr>
          <p:cNvPr id="9" name="Rectangle 8"/>
          <p:cNvSpPr/>
          <p:nvPr/>
        </p:nvSpPr>
        <p:spPr>
          <a:xfrm>
            <a:off x="-790479" y="126876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944" y="1719972"/>
            <a:ext cx="5359688" cy="43733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Rectangle 16"/>
          <p:cNvSpPr/>
          <p:nvPr/>
        </p:nvSpPr>
        <p:spPr>
          <a:xfrm>
            <a:off x="7608168" y="4869160"/>
            <a:ext cx="2952328" cy="468052"/>
          </a:xfrm>
          <a:prstGeom prst="rect">
            <a:avLst/>
          </a:prstGeom>
          <a:solidFill>
            <a:srgbClr val="07FF07"/>
          </a:solidFill>
          <a:ln>
            <a:solidFill>
              <a:srgbClr val="07F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test accuracy of the 8 Algorithms</a:t>
            </a:r>
            <a:endParaRPr lang="ko-KR" altLang="en-US" dirty="0"/>
          </a:p>
        </p:txBody>
      </p:sp>
      <p:pic>
        <p:nvPicPr>
          <p:cNvPr id="4" name="Picture 3"/>
          <p:cNvPicPr>
            <a:picLocks noChangeAspect="1"/>
          </p:cNvPicPr>
          <p:nvPr/>
        </p:nvPicPr>
        <p:blipFill>
          <a:blip r:embed="rId2"/>
          <a:stretch>
            <a:fillRect/>
          </a:stretch>
        </p:blipFill>
        <p:spPr>
          <a:xfrm>
            <a:off x="623392" y="1556792"/>
            <a:ext cx="5027066" cy="31485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536160" y="1700808"/>
            <a:ext cx="3240360" cy="28605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p:cNvSpPr txBox="1"/>
          <p:nvPr/>
        </p:nvSpPr>
        <p:spPr>
          <a:xfrm>
            <a:off x="1225745" y="5255489"/>
            <a:ext cx="6238407" cy="707886"/>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problem.</a:t>
            </a:r>
            <a:endParaRPr lang="en-US" dirty="0">
              <a:solidFill>
                <a:srgbClr val="80C615"/>
              </a:solidFill>
              <a:latin typeface="+mj-lt"/>
            </a:endParaRPr>
          </a:p>
        </p:txBody>
      </p:sp>
    </p:spTree>
    <p:extLst>
      <p:ext uri="{BB962C8B-B14F-4D97-AF65-F5344CB8AC3E}">
        <p14:creationId xmlns:p14="http://schemas.microsoft.com/office/powerpoint/2010/main" val="892250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Light GBM </a:t>
            </a:r>
            <a:endParaRPr lang="ko-KR" altLang="en-US" dirty="0"/>
          </a:p>
        </p:txBody>
      </p:sp>
      <p:pic>
        <p:nvPicPr>
          <p:cNvPr id="4" name="Picture 3"/>
          <p:cNvPicPr>
            <a:picLocks noChangeAspect="1"/>
          </p:cNvPicPr>
          <p:nvPr/>
        </p:nvPicPr>
        <p:blipFill>
          <a:blip r:embed="rId2"/>
          <a:stretch>
            <a:fillRect/>
          </a:stretch>
        </p:blipFill>
        <p:spPr>
          <a:xfrm>
            <a:off x="3503712" y="1340768"/>
            <a:ext cx="4686706" cy="471718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1393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XGB</a:t>
            </a:r>
            <a:endParaRPr lang="ko-KR" altLang="en-US" dirty="0"/>
          </a:p>
        </p:txBody>
      </p:sp>
      <p:pic>
        <p:nvPicPr>
          <p:cNvPr id="3" name="Picture 2"/>
          <p:cNvPicPr>
            <a:picLocks noChangeAspect="1"/>
          </p:cNvPicPr>
          <p:nvPr/>
        </p:nvPicPr>
        <p:blipFill>
          <a:blip r:embed="rId2"/>
          <a:stretch>
            <a:fillRect/>
          </a:stretch>
        </p:blipFill>
        <p:spPr>
          <a:xfrm>
            <a:off x="3431704" y="1340768"/>
            <a:ext cx="4678309" cy="476291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869197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cs typeface="굴림" pitchFamily="50" charset="-127"/>
              </a:rPr>
              <a:t>B. Group the Players in </a:t>
            </a:r>
            <a:r>
              <a:rPr kumimoji="1" lang="en-US" altLang="ko-KR" dirty="0" smtClean="0">
                <a:cs typeface="굴림" pitchFamily="50" charset="-127"/>
              </a:rPr>
              <a:t>Clusters </a:t>
            </a:r>
            <a:br>
              <a:rPr kumimoji="1" lang="en-US" altLang="ko-KR" dirty="0" smtClean="0">
                <a:cs typeface="굴림" pitchFamily="50" charset="-127"/>
              </a:rPr>
            </a:br>
            <a:r>
              <a:rPr kumimoji="1" lang="en-US" altLang="ko-KR" dirty="0" smtClean="0">
                <a:cs typeface="굴림" pitchFamily="50" charset="-127"/>
              </a:rPr>
              <a:t>(with Overall &gt; 86)</a:t>
            </a:r>
            <a:endParaRPr lang="ko-KR" altLang="en-US" dirty="0"/>
          </a:p>
        </p:txBody>
      </p:sp>
      <p:sp>
        <p:nvSpPr>
          <p:cNvPr id="7" name="TextBox 6"/>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pic>
        <p:nvPicPr>
          <p:cNvPr id="24" name="Picture 23"/>
          <p:cNvPicPr>
            <a:picLocks noChangeAspect="1"/>
          </p:cNvPicPr>
          <p:nvPr/>
        </p:nvPicPr>
        <p:blipFill>
          <a:blip r:embed="rId2"/>
          <a:stretch>
            <a:fillRect/>
          </a:stretch>
        </p:blipFill>
        <p:spPr>
          <a:xfrm>
            <a:off x="2927648" y="1916832"/>
            <a:ext cx="5715495" cy="2880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7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4 Algorithms based on the Silhouette Score</a:t>
            </a:r>
            <a:endParaRPr lang="ko-KR" altLang="en-US" dirty="0"/>
          </a:p>
        </p:txBody>
      </p:sp>
      <p:sp>
        <p:nvSpPr>
          <p:cNvPr id="7" name="TextBox 6"/>
          <p:cNvSpPr txBox="1"/>
          <p:nvPr/>
        </p:nvSpPr>
        <p:spPr>
          <a:xfrm>
            <a:off x="1199456" y="5260519"/>
            <a:ext cx="6624736" cy="707886"/>
          </a:xfrm>
          <a:prstGeom prst="rect">
            <a:avLst/>
          </a:prstGeom>
          <a:noFill/>
        </p:spPr>
        <p:txBody>
          <a:bodyPr wrap="square" rtlCol="0">
            <a:spAutoFit/>
          </a:bodyPr>
          <a:lstStyle/>
          <a:p>
            <a:r>
              <a:rPr lang="en-US" dirty="0" smtClean="0">
                <a:solidFill>
                  <a:srgbClr val="80C615"/>
                </a:solidFill>
                <a:latin typeface="+mj-lt"/>
              </a:rPr>
              <a:t>So We Can Say that the Hierarchal Clustering and the K-means Algorithms are the best 2 Algorithms for that problem.</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551384" y="1398270"/>
            <a:ext cx="5753100" cy="3362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896200" y="2348880"/>
            <a:ext cx="3096344" cy="16936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4515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27384"/>
            <a:ext cx="8276732" cy="798568"/>
          </a:xfrm>
        </p:spPr>
        <p:txBody>
          <a:bodyPr/>
          <a:lstStyle/>
          <a:p>
            <a:r>
              <a:rPr lang="en-US" altLang="ko-KR" dirty="0"/>
              <a:t>Hierarchal Clustering </a:t>
            </a:r>
            <a:endParaRPr lang="ko-KR" altLang="en-US" dirty="0"/>
          </a:p>
        </p:txBody>
      </p:sp>
      <p:pic>
        <p:nvPicPr>
          <p:cNvPr id="3" name="Picture 2"/>
          <p:cNvPicPr>
            <a:picLocks noChangeAspect="1"/>
          </p:cNvPicPr>
          <p:nvPr/>
        </p:nvPicPr>
        <p:blipFill>
          <a:blip r:embed="rId2"/>
          <a:stretch>
            <a:fillRect/>
          </a:stretch>
        </p:blipFill>
        <p:spPr>
          <a:xfrm>
            <a:off x="51133" y="692696"/>
            <a:ext cx="5832648" cy="424946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711624" y="3386968"/>
            <a:ext cx="4886325" cy="3514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7176120" y="692696"/>
            <a:ext cx="4630492" cy="373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149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867915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smtClean="0"/>
              <a:t>THANK YOU</a:t>
            </a:r>
            <a:endParaRPr lang="ko-K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384" y="1516579"/>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CONTENTS</a:t>
            </a:r>
            <a:endParaRPr lang="ko-KR" altLang="en-US" sz="2999" b="1" dirty="0">
              <a:solidFill>
                <a:schemeClr val="bg1"/>
              </a:solidFill>
              <a:latin typeface="+mj-lt"/>
              <a:ea typeface="맑은 고딕" panose="020B0503020000020004" pitchFamily="50" charset="-127"/>
            </a:endParaRPr>
          </a:p>
        </p:txBody>
      </p:sp>
      <p:grpSp>
        <p:nvGrpSpPr>
          <p:cNvPr id="3" name="그룹 2"/>
          <p:cNvGrpSpPr/>
          <p:nvPr/>
        </p:nvGrpSpPr>
        <p:grpSpPr>
          <a:xfrm>
            <a:off x="5879976" y="764704"/>
            <a:ext cx="5257072" cy="671635"/>
            <a:chOff x="5898168" y="1217449"/>
            <a:chExt cx="5257072" cy="671635"/>
          </a:xfrm>
        </p:grpSpPr>
        <p:sp>
          <p:nvSpPr>
            <p:cNvPr id="6" name="타원 5"/>
            <p:cNvSpPr/>
            <p:nvPr/>
          </p:nvSpPr>
          <p:spPr>
            <a:xfrm>
              <a:off x="5898168" y="1217449"/>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2" name="Text Box 5"/>
            <p:cNvSpPr txBox="1">
              <a:spLocks noChangeArrowheads="1"/>
            </p:cNvSpPr>
            <p:nvPr/>
          </p:nvSpPr>
          <p:spPr bwMode="auto">
            <a:xfrm>
              <a:off x="6527913" y="1242753"/>
              <a:ext cx="4627327" cy="646331"/>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Problem Definition and Introduction to the Data</a:t>
              </a:r>
              <a:endParaRPr lang="en-US" altLang="ko-KR" sz="1800" b="1" dirty="0">
                <a:solidFill>
                  <a:schemeClr val="bg1"/>
                </a:solidFill>
                <a:latin typeface="+mj-lt"/>
                <a:ea typeface="맑은 고딕" panose="020B0503020000020004" pitchFamily="50" charset="-127"/>
              </a:endParaRPr>
            </a:p>
          </p:txBody>
        </p:sp>
        <p:sp>
          <p:nvSpPr>
            <p:cNvPr id="74" name="TextBox 13"/>
            <p:cNvSpPr txBox="1">
              <a:spLocks noChangeArrowheads="1"/>
            </p:cNvSpPr>
            <p:nvPr/>
          </p:nvSpPr>
          <p:spPr bwMode="auto">
            <a:xfrm>
              <a:off x="5898236" y="1267009"/>
              <a:ext cx="575929" cy="476945"/>
            </a:xfrm>
            <a:prstGeom prst="rect">
              <a:avLst/>
            </a:prstGeom>
            <a:noFill/>
            <a:ln w="9525">
              <a:noFill/>
              <a:miter lim="800000"/>
              <a:headEnd/>
              <a:tailEnd/>
            </a:ln>
          </p:spPr>
          <p:txBody>
            <a:bodyPr wrap="square">
              <a:spAutoFit/>
            </a:bodyPr>
            <a:lstStyle/>
            <a:p>
              <a:pPr algn="ctr"/>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1003606"/>
            <a:ext cx="1444633" cy="530308"/>
          </a:xfrm>
          <a:prstGeom prst="rect">
            <a:avLst/>
          </a:prstGeom>
        </p:spPr>
      </p:pic>
      <p:grpSp>
        <p:nvGrpSpPr>
          <p:cNvPr id="4" name="그룹 3"/>
          <p:cNvGrpSpPr/>
          <p:nvPr/>
        </p:nvGrpSpPr>
        <p:grpSpPr>
          <a:xfrm>
            <a:off x="5879976" y="1753645"/>
            <a:ext cx="5257072" cy="576065"/>
            <a:chOff x="5898168" y="2206390"/>
            <a:chExt cx="5257072" cy="576065"/>
          </a:xfrm>
        </p:grpSpPr>
        <p:sp>
          <p:nvSpPr>
            <p:cNvPr id="53" name="타원 52"/>
            <p:cNvSpPr/>
            <p:nvPr/>
          </p:nvSpPr>
          <p:spPr>
            <a:xfrm>
              <a:off x="5898168" y="2206390"/>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5" name="Text Box 5"/>
            <p:cNvSpPr txBox="1">
              <a:spLocks noChangeArrowheads="1"/>
            </p:cNvSpPr>
            <p:nvPr/>
          </p:nvSpPr>
          <p:spPr bwMode="auto">
            <a:xfrm>
              <a:off x="6527913" y="2231694"/>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Objectives</a:t>
              </a:r>
              <a:endParaRPr lang="en-US" altLang="ko-KR" sz="1800" b="1" dirty="0">
                <a:solidFill>
                  <a:schemeClr val="bg1"/>
                </a:solidFill>
                <a:latin typeface="+mj-lt"/>
                <a:ea typeface="맑은 고딕" panose="020B0503020000020004" pitchFamily="50" charset="-127"/>
              </a:endParaRPr>
            </a:p>
          </p:txBody>
        </p:sp>
        <p:sp>
          <p:nvSpPr>
            <p:cNvPr id="77" name="TextBox 13"/>
            <p:cNvSpPr txBox="1">
              <a:spLocks noChangeArrowheads="1"/>
            </p:cNvSpPr>
            <p:nvPr/>
          </p:nvSpPr>
          <p:spPr bwMode="auto">
            <a:xfrm>
              <a:off x="5898236" y="2255950"/>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grpSp>
      <p:grpSp>
        <p:nvGrpSpPr>
          <p:cNvPr id="8" name="그룹 7"/>
          <p:cNvGrpSpPr/>
          <p:nvPr/>
        </p:nvGrpSpPr>
        <p:grpSpPr>
          <a:xfrm>
            <a:off x="5879976" y="2742586"/>
            <a:ext cx="5257072" cy="576065"/>
            <a:chOff x="5898168" y="3195331"/>
            <a:chExt cx="5257072" cy="576065"/>
          </a:xfrm>
        </p:grpSpPr>
        <p:sp>
          <p:nvSpPr>
            <p:cNvPr id="79" name="타원 78"/>
            <p:cNvSpPr/>
            <p:nvPr/>
          </p:nvSpPr>
          <p:spPr>
            <a:xfrm>
              <a:off x="5898168" y="3195331"/>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1" name="Text Box 5"/>
            <p:cNvSpPr txBox="1">
              <a:spLocks noChangeArrowheads="1"/>
            </p:cNvSpPr>
            <p:nvPr/>
          </p:nvSpPr>
          <p:spPr bwMode="auto">
            <a:xfrm>
              <a:off x="6527913" y="3220635"/>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Analysis</a:t>
              </a:r>
              <a:endParaRPr lang="en-US" altLang="ko-KR" sz="1800" b="1" dirty="0">
                <a:solidFill>
                  <a:schemeClr val="bg1"/>
                </a:solidFill>
                <a:latin typeface="+mj-lt"/>
                <a:ea typeface="맑은 고딕" panose="020B0503020000020004" pitchFamily="50" charset="-127"/>
              </a:endParaRPr>
            </a:p>
          </p:txBody>
        </p:sp>
        <p:sp>
          <p:nvSpPr>
            <p:cNvPr id="83" name="TextBox 13"/>
            <p:cNvSpPr txBox="1">
              <a:spLocks noChangeArrowheads="1"/>
            </p:cNvSpPr>
            <p:nvPr/>
          </p:nvSpPr>
          <p:spPr bwMode="auto">
            <a:xfrm>
              <a:off x="5898236" y="3244891"/>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grpSp>
      <p:grpSp>
        <p:nvGrpSpPr>
          <p:cNvPr id="9" name="그룹 8"/>
          <p:cNvGrpSpPr/>
          <p:nvPr/>
        </p:nvGrpSpPr>
        <p:grpSpPr>
          <a:xfrm>
            <a:off x="5879976" y="3731527"/>
            <a:ext cx="5257072" cy="576065"/>
            <a:chOff x="5898168" y="4184272"/>
            <a:chExt cx="5257072" cy="576065"/>
          </a:xfrm>
        </p:grpSpPr>
        <p:sp>
          <p:nvSpPr>
            <p:cNvPr id="85" name="타원 84"/>
            <p:cNvSpPr/>
            <p:nvPr/>
          </p:nvSpPr>
          <p:spPr>
            <a:xfrm>
              <a:off x="5898168" y="418427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7" name="Text Box 5"/>
            <p:cNvSpPr txBox="1">
              <a:spLocks noChangeArrowheads="1"/>
            </p:cNvSpPr>
            <p:nvPr/>
          </p:nvSpPr>
          <p:spPr bwMode="auto">
            <a:xfrm>
              <a:off x="6527913" y="420957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Preprocessing</a:t>
              </a:r>
              <a:endParaRPr lang="en-US" altLang="ko-KR" sz="1800" b="1" dirty="0">
                <a:solidFill>
                  <a:schemeClr val="bg1"/>
                </a:solidFill>
                <a:latin typeface="+mj-lt"/>
                <a:ea typeface="맑은 고딕" panose="020B0503020000020004" pitchFamily="50" charset="-127"/>
              </a:endParaRPr>
            </a:p>
          </p:txBody>
        </p:sp>
        <p:sp>
          <p:nvSpPr>
            <p:cNvPr id="89" name="TextBox 13"/>
            <p:cNvSpPr txBox="1">
              <a:spLocks noChangeArrowheads="1"/>
            </p:cNvSpPr>
            <p:nvPr/>
          </p:nvSpPr>
          <p:spPr bwMode="auto">
            <a:xfrm>
              <a:off x="5898236" y="423383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grpSp>
      <p:grpSp>
        <p:nvGrpSpPr>
          <p:cNvPr id="10" name="그룹 9"/>
          <p:cNvGrpSpPr/>
          <p:nvPr/>
        </p:nvGrpSpPr>
        <p:grpSpPr>
          <a:xfrm>
            <a:off x="5879976" y="4720467"/>
            <a:ext cx="5310752" cy="726560"/>
            <a:chOff x="5898168" y="5173212"/>
            <a:chExt cx="5310752" cy="726560"/>
          </a:xfrm>
        </p:grpSpPr>
        <p:sp>
          <p:nvSpPr>
            <p:cNvPr id="91"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3"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Modeling</a:t>
              </a:r>
              <a:endParaRPr lang="en-US" altLang="ko-KR" sz="1800" b="1" dirty="0">
                <a:solidFill>
                  <a:schemeClr val="bg1"/>
                </a:solidFill>
                <a:latin typeface="+mj-lt"/>
                <a:ea typeface="맑은 고딕" panose="020B0503020000020004" pitchFamily="50" charset="-127"/>
              </a:endParaRPr>
            </a:p>
          </p:txBody>
        </p:sp>
        <p:sp>
          <p:nvSpPr>
            <p:cNvPr id="94" name="Text Box 11"/>
            <p:cNvSpPr txBox="1">
              <a:spLocks noChangeArrowheads="1"/>
            </p:cNvSpPr>
            <p:nvPr/>
          </p:nvSpPr>
          <p:spPr bwMode="auto">
            <a:xfrm>
              <a:off x="6617081" y="5499662"/>
              <a:ext cx="4591839" cy="400110"/>
            </a:xfrm>
            <a:prstGeom prst="rect">
              <a:avLst/>
            </a:prstGeom>
            <a:noFill/>
            <a:ln w="9525">
              <a:noFill/>
              <a:miter lim="800000"/>
              <a:headEnd/>
              <a:tailEnd/>
            </a:ln>
            <a:effectLst/>
          </p:spPr>
          <p:txBody>
            <a:bodyPr wrap="square" anchor="ctr">
              <a:spAutoFit/>
            </a:bodyPr>
            <a:lstStyle/>
            <a:p>
              <a:pPr>
                <a:lnSpc>
                  <a:spcPts val="1200"/>
                </a:lnSpc>
                <a:defRPr/>
              </a:pPr>
              <a:r>
                <a:rPr lang="en-US" sz="1400" dirty="0" smtClean="0">
                  <a:solidFill>
                    <a:schemeClr val="bg1"/>
                  </a:solidFill>
                </a:rPr>
                <a:t>A</a:t>
              </a:r>
              <a:r>
                <a:rPr lang="en-US" sz="1400" dirty="0">
                  <a:solidFill>
                    <a:schemeClr val="bg1"/>
                  </a:solidFill>
                </a:rPr>
                <a:t>. Predict the Position of the Player</a:t>
              </a:r>
            </a:p>
            <a:p>
              <a:pPr>
                <a:lnSpc>
                  <a:spcPts val="1200"/>
                </a:lnSpc>
                <a:defRPr/>
              </a:pPr>
              <a:r>
                <a:rPr lang="en-US" sz="1400" dirty="0">
                  <a:solidFill>
                    <a:schemeClr val="bg1"/>
                  </a:solidFill>
                </a:rPr>
                <a:t>B. Group the </a:t>
              </a:r>
              <a:r>
                <a:rPr lang="en-US" sz="1400" dirty="0" smtClean="0">
                  <a:solidFill>
                    <a:schemeClr val="bg1"/>
                  </a:solidFill>
                </a:rPr>
                <a:t>Similar Players</a:t>
              </a:r>
              <a:endParaRPr lang="en-US" sz="1400" dirty="0">
                <a:solidFill>
                  <a:schemeClr val="bg1"/>
                </a:solidFill>
              </a:endParaRPr>
            </a:p>
          </p:txBody>
        </p:sp>
        <p:sp>
          <p:nvSpPr>
            <p:cNvPr id="95"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a:solidFill>
                    <a:srgbClr val="80C615"/>
                  </a:solidFill>
                  <a:latin typeface="+mj-lt"/>
                  <a:ea typeface="맑은 고딕" panose="020B0503020000020004" pitchFamily="50" charset="-127"/>
                  <a:cs typeface="굴림" pitchFamily="50" charset="-127"/>
                </a:rPr>
                <a:t>01</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83097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80C615"/>
                  </a:solidFill>
                  <a:latin typeface="+mj-lt"/>
                  <a:ea typeface="맑은 고딕" panose="020B0503020000020004" pitchFamily="50" charset="-127"/>
                  <a:cs typeface="굴림" pitchFamily="50" charset="-127"/>
                </a:rPr>
                <a:t>Problem Definition and Introduction to the Data</a:t>
              </a: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0559437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7" cy="798568"/>
          </a:xfrm>
        </p:spPr>
        <p:txBody>
          <a:bodyPr>
            <a:normAutofit fontScale="90000"/>
          </a:bodyPr>
          <a:lstStyle/>
          <a:p>
            <a:pPr>
              <a:defRPr/>
            </a:pPr>
            <a:r>
              <a:rPr lang="en-US" altLang="ko-KR" dirty="0"/>
              <a:t>Problem Definition and Introduction to the Data</a:t>
            </a:r>
          </a:p>
        </p:txBody>
      </p:sp>
      <p:sp>
        <p:nvSpPr>
          <p:cNvPr id="37" name="내용 개체 틀 36"/>
          <p:cNvSpPr>
            <a:spLocks noGrp="1"/>
          </p:cNvSpPr>
          <p:nvPr>
            <p:ph idx="1"/>
          </p:nvPr>
        </p:nvSpPr>
        <p:spPr>
          <a:xfrm>
            <a:off x="262592" y="1196752"/>
            <a:ext cx="11522780" cy="4823421"/>
          </a:xfrm>
        </p:spPr>
        <p:txBody>
          <a:bodyPr>
            <a:normAutofit/>
          </a:bodyPr>
          <a:lstStyle/>
          <a:p>
            <a:r>
              <a:rPr lang="en-US" altLang="en-US" b="1" dirty="0"/>
              <a:t>Innovation Campus Club</a:t>
            </a:r>
            <a:r>
              <a:rPr lang="en-US" altLang="en-US" dirty="0"/>
              <a:t> is a new professional football club, that wants to Compete Against the Top Clubs.</a:t>
            </a:r>
          </a:p>
          <a:p>
            <a:r>
              <a:rPr lang="en-US" altLang="en-US" dirty="0" smtClean="0"/>
              <a:t>- The </a:t>
            </a:r>
            <a:r>
              <a:rPr lang="en-US" altLang="en-US" dirty="0"/>
              <a:t>club board knows how Data Analysis and Machine Learning can help them learn more about the Skills that need to be in their Players, the top Clubs that they need to compete in, and the Best Position of the Players Based on their skills and know the similarity of the Players in their Team so they can create a strong team and ensure that each player will play efficiently in his Position.</a:t>
            </a:r>
          </a:p>
          <a:p>
            <a:pPr>
              <a:buFontTx/>
              <a:buChar char="-"/>
            </a:pPr>
            <a:endParaRPr lang="en-US" altLang="ko-KR" b="1" dirty="0" smtClean="0"/>
          </a:p>
          <a:p>
            <a:pPr marL="0" indent="0"/>
            <a:r>
              <a:rPr lang="en-US" altLang="ko-KR" b="1" dirty="0" smtClean="0"/>
              <a:t>Data Description: </a:t>
            </a:r>
          </a:p>
          <a:p>
            <a:pPr marL="0" indent="0"/>
            <a:r>
              <a:rPr lang="en-US" altLang="ko-KR" sz="1800" b="1" dirty="0" smtClean="0"/>
              <a:t>The Data Contains: </a:t>
            </a:r>
          </a:p>
          <a:p>
            <a:pPr fontAlgn="base"/>
            <a:r>
              <a:rPr lang="en-US" altLang="en-US" sz="1800" i="0" dirty="0" smtClean="0"/>
              <a:t>- Every </a:t>
            </a:r>
            <a:r>
              <a:rPr lang="en-US" altLang="en-US" sz="1800" i="0" dirty="0"/>
              <a:t>player available in FIFA </a:t>
            </a:r>
            <a:r>
              <a:rPr lang="en-US" altLang="en-US" sz="1800" i="0" dirty="0" smtClean="0"/>
              <a:t>23</a:t>
            </a:r>
            <a:endParaRPr lang="en-US" altLang="en-US" sz="1800" i="0" dirty="0"/>
          </a:p>
          <a:p>
            <a:pPr fontAlgn="base"/>
            <a:r>
              <a:rPr lang="en-US" altLang="en-US" sz="1800" i="0" dirty="0" smtClean="0"/>
              <a:t>- 90 attributes</a:t>
            </a:r>
            <a:endParaRPr lang="en-US" altLang="en-US" sz="1800" i="0" dirty="0"/>
          </a:p>
          <a:p>
            <a:pPr fontAlgn="base"/>
            <a:r>
              <a:rPr lang="en-US" altLang="en-US" sz="1800" i="0" dirty="0" smtClean="0"/>
              <a:t>- Player best position, </a:t>
            </a:r>
            <a:r>
              <a:rPr lang="en-US" altLang="en-US" sz="1800" i="0" dirty="0"/>
              <a:t>with the role in the club and in the national team</a:t>
            </a:r>
          </a:p>
          <a:p>
            <a:pPr fontAlgn="base"/>
            <a:r>
              <a:rPr lang="en-US" altLang="en-US" sz="1800" i="0" dirty="0" smtClean="0"/>
              <a:t>- Player </a:t>
            </a:r>
            <a:r>
              <a:rPr lang="en-US" altLang="en-US" sz="1800" i="0" dirty="0"/>
              <a:t>attributes with statistics as Attacking, Skills, Defense, Mentality, GK Skills, etc.</a:t>
            </a:r>
          </a:p>
          <a:p>
            <a:pPr fontAlgn="base"/>
            <a:r>
              <a:rPr lang="en-US" altLang="en-US" sz="1800" i="0" dirty="0" smtClean="0"/>
              <a:t>- Player </a:t>
            </a:r>
            <a:r>
              <a:rPr lang="en-US" altLang="en-US" sz="1800" i="0" dirty="0"/>
              <a:t>personal data like Nationality, Club, </a:t>
            </a:r>
            <a:r>
              <a:rPr lang="en-US" altLang="en-US" sz="1800" i="0" dirty="0" err="1"/>
              <a:t>DateOfBirth</a:t>
            </a:r>
            <a:r>
              <a:rPr lang="en-US" altLang="en-US" sz="1800" i="0" dirty="0"/>
              <a:t>, Wage, Salary, etc.</a:t>
            </a:r>
          </a:p>
          <a:p>
            <a:pPr marL="0" indent="0"/>
            <a:endParaRPr lang="en-US" altLang="ko-K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484784"/>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02</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Objectives</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6220449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Objectives</a:t>
            </a:r>
            <a:endParaRPr lang="ko-KR" altLang="en-US" dirty="0"/>
          </a:p>
        </p:txBody>
      </p:sp>
      <p:sp>
        <p:nvSpPr>
          <p:cNvPr id="37" name="내용 개체 틀 36"/>
          <p:cNvSpPr>
            <a:spLocks noGrp="1"/>
          </p:cNvSpPr>
          <p:nvPr>
            <p:ph idx="1"/>
          </p:nvPr>
        </p:nvSpPr>
        <p:spPr>
          <a:xfrm>
            <a:off x="335360" y="1268760"/>
            <a:ext cx="11522780" cy="4823421"/>
          </a:xfrm>
        </p:spPr>
        <p:txBody>
          <a:bodyPr/>
          <a:lstStyle/>
          <a:p>
            <a:r>
              <a:rPr lang="en-US" altLang="ko-KR" dirty="0" smtClean="0"/>
              <a:t>Help the </a:t>
            </a:r>
            <a:r>
              <a:rPr lang="en-US" altLang="ko-KR" b="1" dirty="0" smtClean="0"/>
              <a:t>Innovation Campus Club </a:t>
            </a:r>
            <a:r>
              <a:rPr lang="en-US" altLang="ko-KR" dirty="0" smtClean="0"/>
              <a:t>by:</a:t>
            </a:r>
          </a:p>
          <a:p>
            <a:endParaRPr lang="en-US" altLang="ko-KR" dirty="0" smtClean="0"/>
          </a:p>
          <a:p>
            <a:r>
              <a:rPr lang="en-US" altLang="ko-KR" dirty="0" smtClean="0"/>
              <a:t>1- Helping the club board know the best players in the different Clubs.</a:t>
            </a:r>
          </a:p>
          <a:p>
            <a:endParaRPr lang="en-US" altLang="ko-KR" dirty="0"/>
          </a:p>
          <a:p>
            <a:r>
              <a:rPr lang="en-US" altLang="ko-KR" dirty="0" smtClean="0"/>
              <a:t>2- Helping them Understand their competitor’s Clubs.</a:t>
            </a:r>
          </a:p>
          <a:p>
            <a:endParaRPr lang="en-US" altLang="ko-KR" dirty="0" smtClean="0"/>
          </a:p>
          <a:p>
            <a:r>
              <a:rPr lang="en-US" altLang="ko-KR" dirty="0" smtClean="0"/>
              <a:t>3- Knowing the skills </a:t>
            </a:r>
            <a:r>
              <a:rPr lang="en-US" altLang="ko-KR" smtClean="0"/>
              <a:t>that need </a:t>
            </a:r>
            <a:r>
              <a:rPr lang="en-US" altLang="ko-KR" dirty="0" smtClean="0"/>
              <a:t>to be in their players.</a:t>
            </a:r>
          </a:p>
          <a:p>
            <a:endParaRPr lang="en-US" altLang="ko-KR" dirty="0" smtClean="0"/>
          </a:p>
          <a:p>
            <a:r>
              <a:rPr lang="en-US" altLang="ko-KR" dirty="0" smtClean="0"/>
              <a:t>4- Helping them put the players in their suitable Position.</a:t>
            </a:r>
          </a:p>
          <a:p>
            <a:endParaRPr lang="en-US" altLang="ko-KR" dirty="0" smtClean="0"/>
          </a:p>
          <a:p>
            <a:r>
              <a:rPr lang="en-US" altLang="ko-KR" dirty="0" smtClean="0"/>
              <a:t>5- Grouping the Club Players in Groups.</a:t>
            </a:r>
            <a:endParaRPr lang="en-US" altLang="ko-KR" dirty="0"/>
          </a:p>
        </p:txBody>
      </p:sp>
    </p:spTree>
    <p:extLst>
      <p:ext uri="{BB962C8B-B14F-4D97-AF65-F5344CB8AC3E}">
        <p14:creationId xmlns:p14="http://schemas.microsoft.com/office/powerpoint/2010/main" val="20952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351584" y="260648"/>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03</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Analysis </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Questions to be Answered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351584" y="1798850"/>
            <a:ext cx="7272808" cy="6217064"/>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a:buAutoNum type="arabicPeriod"/>
            </a:pPr>
            <a:r>
              <a:rPr lang="en-US" sz="1800" dirty="0" smtClean="0">
                <a:solidFill>
                  <a:schemeClr val="bg1"/>
                </a:solidFill>
                <a:latin typeface="+mj-lt"/>
              </a:rPr>
              <a:t>Does </a:t>
            </a:r>
            <a:r>
              <a:rPr lang="en-US" sz="1800" dirty="0">
                <a:solidFill>
                  <a:schemeClr val="bg1"/>
                </a:solidFill>
                <a:latin typeface="+mj-lt"/>
              </a:rPr>
              <a:t>the Age of the Player Affect on his Ball Control Performance</a:t>
            </a:r>
            <a:r>
              <a:rPr lang="en-US" sz="1800" dirty="0" smtClean="0">
                <a:solidFill>
                  <a:schemeClr val="bg1"/>
                </a:solidFill>
                <a:latin typeface="+mj-lt"/>
              </a:rPr>
              <a:t>?</a:t>
            </a:r>
          </a:p>
          <a:p>
            <a:pPr marL="342900" indent="-342900">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H</a:t>
            </a:r>
            <a:r>
              <a:rPr lang="en-US" sz="1800" dirty="0" smtClean="0">
                <a:solidFill>
                  <a:schemeClr val="bg1"/>
                </a:solidFill>
                <a:latin typeface="+mj-lt"/>
              </a:rPr>
              <a:t>ow </a:t>
            </a:r>
            <a:r>
              <a:rPr lang="en-US" sz="1800" dirty="0">
                <a:solidFill>
                  <a:schemeClr val="bg1"/>
                </a:solidFill>
                <a:latin typeface="+mj-lt"/>
              </a:rPr>
              <a:t>Height affects different factors like stamina, dribbling, pace, passing and </a:t>
            </a:r>
            <a:r>
              <a:rPr lang="en-US" sz="1800" dirty="0" err="1" smtClean="0">
                <a:solidFill>
                  <a:schemeClr val="bg1"/>
                </a:solidFill>
                <a:latin typeface="+mj-lt"/>
              </a:rPr>
              <a:t>HeadingAccuracy</a:t>
            </a:r>
            <a:endParaRPr lang="en-US" sz="1800" dirty="0" smtClean="0">
              <a:solidFill>
                <a:schemeClr val="bg1"/>
              </a:solidFill>
              <a:latin typeface="+mj-lt"/>
            </a:endParaRP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if there is a </a:t>
            </a:r>
            <a:r>
              <a:rPr lang="en-US" sz="1800" dirty="0" smtClean="0">
                <a:solidFill>
                  <a:schemeClr val="bg1"/>
                </a:solidFill>
                <a:latin typeface="+mj-lt"/>
              </a:rPr>
              <a:t>relation </a:t>
            </a:r>
            <a:r>
              <a:rPr lang="en-US" sz="1800" dirty="0">
                <a:solidFill>
                  <a:schemeClr val="bg1"/>
                </a:solidFill>
                <a:latin typeface="+mj-lt"/>
              </a:rPr>
              <a:t>between Wage and Overall of the </a:t>
            </a:r>
            <a:r>
              <a:rPr lang="en-US" sz="1800" dirty="0" smtClean="0">
                <a:solidFill>
                  <a:schemeClr val="bg1"/>
                </a:solidFill>
                <a:latin typeface="+mj-lt"/>
              </a:rPr>
              <a:t>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top Fastest 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Determine if their is a relation between the Position of the Player </a:t>
            </a:r>
            <a:r>
              <a:rPr lang="en-US" sz="1800" dirty="0" smtClean="0">
                <a:solidFill>
                  <a:schemeClr val="bg1"/>
                </a:solidFill>
                <a:latin typeface="+mj-lt"/>
              </a:rPr>
              <a:t>           and </a:t>
            </a:r>
            <a:r>
              <a:rPr lang="en-US" sz="1800" dirty="0">
                <a:solidFill>
                  <a:schemeClr val="bg1"/>
                </a:solidFill>
                <a:latin typeface="+mj-lt"/>
              </a:rPr>
              <a:t>his Wage and Value</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See the Nationality of the Players that got the </a:t>
            </a:r>
            <a:r>
              <a:rPr lang="en-US" sz="1800" dirty="0" smtClean="0">
                <a:solidFill>
                  <a:schemeClr val="bg1"/>
                </a:solidFill>
                <a:latin typeface="+mj-lt"/>
              </a:rPr>
              <a:t>highest Wages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effect of the Age on the Potential of the Players</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View the Top 50 Players and their Clubs</a:t>
            </a:r>
          </a:p>
          <a:p>
            <a:pPr marL="342900" indent="-342900">
              <a:buFontTx/>
              <a:buAutoNum type="arabicPeriod"/>
            </a:pPr>
            <a:endParaRPr lang="en-US" sz="1800" dirty="0">
              <a:solidFill>
                <a:schemeClr val="bg1"/>
              </a:solidFill>
              <a:latin typeface="+mj-lt"/>
            </a:endParaRPr>
          </a:p>
          <a:p>
            <a:pPr marL="342900" indent="-342900">
              <a:buFontTx/>
              <a:buAutoNum type="arabicPeriod"/>
            </a:pPr>
            <a:endParaRPr lang="en-US" sz="1800" dirty="0" smtClean="0">
              <a:solidFill>
                <a:schemeClr val="bg1"/>
              </a:solidFill>
              <a:latin typeface="+mj-lt"/>
            </a:endParaRPr>
          </a:p>
          <a:p>
            <a:endParaRPr lang="en-US" sz="1800" dirty="0">
              <a:solidFill>
                <a:schemeClr val="bg1"/>
              </a:solidFill>
              <a:latin typeface="+mj-lt"/>
            </a:endParaRPr>
          </a:p>
          <a:p>
            <a:pPr marL="342900" indent="-342900">
              <a:buAutoNum type="arabicPeriod"/>
            </a:pPr>
            <a:endParaRPr lang="en-US" sz="1800" dirty="0" smtClean="0">
              <a:solidFill>
                <a:schemeClr val="bg1"/>
              </a:solidFill>
              <a:latin typeface="+mj-lt"/>
            </a:endParaRPr>
          </a:p>
          <a:p>
            <a:pPr marL="342900" indent="-342900">
              <a:buAutoNum type="arabicPeriod"/>
            </a:pPr>
            <a:endParaRPr lang="en-US" sz="18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369911" cy="798568"/>
          </a:xfrm>
        </p:spPr>
        <p:txBody>
          <a:bodyPr>
            <a:normAutofit fontScale="90000"/>
          </a:bodyPr>
          <a:lstStyle/>
          <a:p>
            <a:r>
              <a:rPr lang="en-US" altLang="ko-KR" dirty="0"/>
              <a:t>Does the Age of the Player Affect on his Ball Control Performance?</a:t>
            </a:r>
          </a:p>
        </p:txBody>
      </p:sp>
      <p:sp>
        <p:nvSpPr>
          <p:cNvPr id="4" name="Rectangle 3"/>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sp>
        <p:nvSpPr>
          <p:cNvPr id="5" name="Rectangle 4"/>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pic>
        <p:nvPicPr>
          <p:cNvPr id="7" name="Picture 6"/>
          <p:cNvPicPr>
            <a:picLocks noChangeAspect="1"/>
          </p:cNvPicPr>
          <p:nvPr/>
        </p:nvPicPr>
        <p:blipFill>
          <a:blip r:embed="rId2"/>
          <a:stretch>
            <a:fillRect/>
          </a:stretch>
        </p:blipFill>
        <p:spPr>
          <a:xfrm>
            <a:off x="7248128" y="692696"/>
            <a:ext cx="4819650" cy="3388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stretch>
            <a:fillRect/>
          </a:stretch>
        </p:blipFill>
        <p:spPr>
          <a:xfrm>
            <a:off x="242186" y="1340768"/>
            <a:ext cx="6743700" cy="3895725"/>
          </a:xfrm>
          <a:prstGeom prst="rect">
            <a:avLst/>
          </a:prstGeom>
          <a:ln>
            <a:noFill/>
          </a:ln>
          <a:effectLst>
            <a:outerShdw blurRad="190500" algn="tl" rotWithShape="0">
              <a:srgbClr val="000000">
                <a:alpha val="70000"/>
              </a:srgbClr>
            </a:outerShdw>
          </a:effectLst>
        </p:spPr>
      </p:pic>
      <p:sp>
        <p:nvSpPr>
          <p:cNvPr id="9" name="TextBox 8"/>
          <p:cNvSpPr txBox="1"/>
          <p:nvPr/>
        </p:nvSpPr>
        <p:spPr>
          <a:xfrm>
            <a:off x="877732" y="5517232"/>
            <a:ext cx="8026580" cy="1015663"/>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deduce that the age has an effect on the Player's Ball </a:t>
            </a:r>
            <a:r>
              <a:rPr lang="en-US" dirty="0" smtClean="0">
                <a:solidFill>
                  <a:srgbClr val="80C615"/>
                </a:solidFill>
                <a:latin typeface="+mj-lt"/>
              </a:rPr>
              <a:t>Control</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While the Age is increasing, the Ball Control decreases.</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12502</TotalTime>
  <Words>673</Words>
  <Application>Microsoft Office PowerPoint</Application>
  <PresentationFormat>Widescreen</PresentationFormat>
  <Paragraphs>122</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DM Sans</vt:lpstr>
      <vt:lpstr>Times New Roman</vt:lpstr>
      <vt:lpstr>굴림</vt:lpstr>
      <vt:lpstr>맑은 고딕</vt:lpstr>
      <vt:lpstr>Arial</vt:lpstr>
      <vt:lpstr>굴림체</vt:lpstr>
      <vt:lpstr>Calibri Light</vt:lpstr>
      <vt:lpstr>Office 테마</vt:lpstr>
      <vt:lpstr>FIFA 23  ML Project</vt:lpstr>
      <vt:lpstr>PowerPoint Presentation</vt:lpstr>
      <vt:lpstr>PowerPoint Presentation</vt:lpstr>
      <vt:lpstr>PowerPoint Presentation</vt:lpstr>
      <vt:lpstr>Problem Definition and Introduction to the Data</vt:lpstr>
      <vt:lpstr>PowerPoint Presentation</vt:lpstr>
      <vt:lpstr>Objectives</vt:lpstr>
      <vt:lpstr>PowerPoint Presentation</vt:lpstr>
      <vt:lpstr>Does the Age of the Player Affect on his Ball Control Performance?</vt:lpstr>
      <vt:lpstr>How Height affects different factors like stamina, dribbling, pace, passing and HeadingAccuracy ?</vt:lpstr>
      <vt:lpstr>Show if there is a relation between Wage and Overall of the Players</vt:lpstr>
      <vt:lpstr>Show the top Fastest Players</vt:lpstr>
      <vt:lpstr>Determine if their is a relation between the Position of the Player and his Wage and Value</vt:lpstr>
      <vt:lpstr>See the Nationality of the Players that got the highest Wages</vt:lpstr>
      <vt:lpstr>Show the effect of the Age on the Potential of the Players</vt:lpstr>
      <vt:lpstr>View the Top 50 Players and their Clubs</vt:lpstr>
      <vt:lpstr>PowerPoint Presentation</vt:lpstr>
      <vt:lpstr>Handle the Imbalanced Data</vt:lpstr>
      <vt:lpstr>PowerPoint Presentation</vt:lpstr>
      <vt:lpstr>Predict the Position of the Player</vt:lpstr>
      <vt:lpstr>Comparing the test accuracy of the 8 Algorithms</vt:lpstr>
      <vt:lpstr>Light GBM </vt:lpstr>
      <vt:lpstr>XGB</vt:lpstr>
      <vt:lpstr>B. Group the Players in Clusters  (with Overall &gt; 86)</vt:lpstr>
      <vt:lpstr>Comparing the 4 Algorithms based on the Silhouette Score</vt:lpstr>
      <vt:lpstr>Hierarchal Clustering </vt:lpstr>
      <vt:lpstr>K-means</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Microsoft account</cp:lastModifiedBy>
  <cp:revision>57</cp:revision>
  <dcterms:created xsi:type="dcterms:W3CDTF">2010-02-01T08:03:16Z</dcterms:created>
  <dcterms:modified xsi:type="dcterms:W3CDTF">2022-11-06T16:07:52Z</dcterms:modified>
  <cp:category>www.slidemembers.com</cp:category>
</cp:coreProperties>
</file>